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JetBrains Mono" panose="020B0604020202020204" charset="0"/>
      <p:regular r:id="rId25"/>
    </p:embeddedFont>
    <p:embeddedFont>
      <p:font typeface="More Sugar" panose="020B0604020202020204" charset="0"/>
      <p:regular r:id="rId26"/>
    </p:embeddedFont>
    <p:embeddedFont>
      <p:font typeface="Poppins" panose="00000500000000000000" pitchFamily="2" charset="0"/>
      <p:regular r:id="rId27"/>
    </p:embeddedFont>
    <p:embeddedFont>
      <p:font typeface="Poppins Bold" panose="020B0604020202020204" charset="0"/>
      <p:regular r:id="rId28"/>
    </p:embeddedFont>
    <p:embeddedFont>
      <p:font typeface="RQND Pro" panose="020B0604020202020204" charset="0"/>
      <p:regular r:id="rId29"/>
    </p:embeddedFont>
    <p:embeddedFont>
      <p:font typeface="RQND Pro Medium" panose="020B0604020202020204" charset="0"/>
      <p:regular r:id="rId30"/>
    </p:embeddedFont>
    <p:embeddedFont>
      <p:font typeface="Space Mono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eddit.com/r/Whatcouldgowron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75121" y="-704686"/>
            <a:ext cx="18895857" cy="10991686"/>
          </a:xfrm>
          <a:custGeom>
            <a:avLst/>
            <a:gdLst/>
            <a:ahLst/>
            <a:cxnLst/>
            <a:rect l="l" t="t" r="r" b="b"/>
            <a:pathLst>
              <a:path w="18895857" h="10991686">
                <a:moveTo>
                  <a:pt x="0" y="0"/>
                </a:moveTo>
                <a:lnTo>
                  <a:pt x="18895857" y="0"/>
                </a:lnTo>
                <a:lnTo>
                  <a:pt x="18895857" y="10991686"/>
                </a:lnTo>
                <a:lnTo>
                  <a:pt x="0" y="1099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</a:blip>
            <a:stretch>
              <a:fillRect t="-35955" b="-3595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91651" y="2193455"/>
            <a:ext cx="12687300" cy="4501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02"/>
              </a:lnSpc>
            </a:pPr>
            <a:r>
              <a:rPr lang="fr-FR" sz="12719" dirty="0">
                <a:solidFill>
                  <a:srgbClr val="FFFFFF"/>
                </a:solidFill>
                <a:latin typeface="RQND Pro"/>
                <a:ea typeface="RQND Pro"/>
                <a:cs typeface="RQND Pro"/>
                <a:sym typeface="RQND Pro"/>
              </a:rPr>
              <a:t>QUAND LA REPONSE A INCIDENT CONTOURNE L'EDR</a:t>
            </a:r>
            <a:endParaRPr lang="en-US" sz="12719" dirty="0">
              <a:solidFill>
                <a:srgbClr val="FFFFFF"/>
              </a:solidFill>
              <a:latin typeface="RQND Pro"/>
              <a:ea typeface="RQND Pro"/>
              <a:cs typeface="RQND Pro"/>
              <a:sym typeface="RQND Pro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364700" y="2596495"/>
            <a:ext cx="5264023" cy="7900973"/>
          </a:xfrm>
          <a:custGeom>
            <a:avLst/>
            <a:gdLst/>
            <a:ahLst/>
            <a:cxnLst/>
            <a:rect l="l" t="t" r="r" b="b"/>
            <a:pathLst>
              <a:path w="5264023" h="7900973">
                <a:moveTo>
                  <a:pt x="0" y="0"/>
                </a:moveTo>
                <a:lnTo>
                  <a:pt x="5264023" y="0"/>
                </a:lnTo>
                <a:lnTo>
                  <a:pt x="5264023" y="7900973"/>
                </a:lnTo>
                <a:lnTo>
                  <a:pt x="0" y="7900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73274" y="8345277"/>
            <a:ext cx="7524055" cy="754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7"/>
              </a:lnSpc>
            </a:pPr>
            <a:r>
              <a:rPr lang="en-US" sz="2177" spc="1741">
                <a:solidFill>
                  <a:srgbClr val="FFFFFF"/>
                </a:solidFill>
                <a:latin typeface="Space Mono"/>
                <a:ea typeface="Space Mono"/>
                <a:cs typeface="Space Mono"/>
                <a:sym typeface="Space Mono"/>
              </a:rPr>
              <a:t>PROCESSUS THIEF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2177" spc="1741">
                <a:solidFill>
                  <a:srgbClr val="FFFFFF"/>
                </a:solidFill>
                <a:latin typeface="Space Mono"/>
                <a:ea typeface="Space Mono"/>
                <a:cs typeface="Space Mono"/>
                <a:sym typeface="Space Mono"/>
              </a:rPr>
              <a:t>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824520"/>
            <a:ext cx="5789361" cy="3363651"/>
          </a:xfrm>
          <a:custGeom>
            <a:avLst/>
            <a:gdLst/>
            <a:ahLst/>
            <a:cxnLst/>
            <a:rect l="l" t="t" r="r" b="b"/>
            <a:pathLst>
              <a:path w="5789361" h="3363651">
                <a:moveTo>
                  <a:pt x="0" y="0"/>
                </a:moveTo>
                <a:lnTo>
                  <a:pt x="5789361" y="0"/>
                </a:lnTo>
                <a:lnTo>
                  <a:pt x="5789361" y="3363651"/>
                </a:lnTo>
                <a:lnTo>
                  <a:pt x="0" y="3363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163" t="-47231" r="-13095" b="-49153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16142" y="5991351"/>
            <a:ext cx="4235323" cy="4587720"/>
          </a:xfrm>
          <a:custGeom>
            <a:avLst/>
            <a:gdLst/>
            <a:ahLst/>
            <a:cxnLst/>
            <a:rect l="l" t="t" r="r" b="b"/>
            <a:pathLst>
              <a:path w="4235323" h="4587720">
                <a:moveTo>
                  <a:pt x="4235324" y="0"/>
                </a:moveTo>
                <a:lnTo>
                  <a:pt x="0" y="0"/>
                </a:lnTo>
                <a:lnTo>
                  <a:pt x="0" y="4587720"/>
                </a:lnTo>
                <a:lnTo>
                  <a:pt x="4235324" y="4587720"/>
                </a:lnTo>
                <a:lnTo>
                  <a:pt x="4235324" y="0"/>
                </a:lnTo>
                <a:close/>
              </a:path>
            </a:pathLst>
          </a:custGeom>
          <a:blipFill>
            <a:blip r:embed="rId4"/>
            <a:stretch>
              <a:fillRect b="-3856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33804" y="1007797"/>
            <a:ext cx="11220392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QUE SE PASSE-T’IL QUAND ON EXECUTE UNE CAPTURE MÉMOIRE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6445" y="167692"/>
            <a:ext cx="862755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2. TU DUMP OU TU CRASH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80777" y="3674629"/>
            <a:ext cx="9246683" cy="5243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6"/>
              </a:lnSpc>
            </a:pPr>
            <a:r>
              <a:rPr lang="en-US" sz="25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Dans le cas d’une simple capture de mémoire vive :</a:t>
            </a:r>
          </a:p>
          <a:p>
            <a:pPr marL="546710" lvl="1" indent="-273355" algn="just">
              <a:lnSpc>
                <a:spcPts val="6026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RAM contient les données en cours d’exécution à un instant T</a:t>
            </a:r>
          </a:p>
          <a:p>
            <a:pPr marL="546710" lvl="1" indent="-273355" algn="just">
              <a:lnSpc>
                <a:spcPts val="6026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Aucune structure n’est interprétée</a:t>
            </a:r>
          </a:p>
          <a:p>
            <a:pPr marL="546710" lvl="1" indent="-273355" algn="just">
              <a:lnSpc>
                <a:spcPts val="6026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 résultat est un fichier brut</a:t>
            </a:r>
          </a:p>
          <a:p>
            <a:pPr marL="546710" lvl="1" indent="-273355" algn="just">
              <a:lnSpc>
                <a:spcPts val="6026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Une même donnée peut être morcelée en mémoire</a:t>
            </a:r>
          </a:p>
          <a:p>
            <a:pPr marL="546710" lvl="1" indent="-273355" algn="just">
              <a:lnSpc>
                <a:spcPts val="6026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Les fragments peuvent être non contigus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3719" y="3608149"/>
            <a:ext cx="8173006" cy="5445265"/>
          </a:xfrm>
          <a:custGeom>
            <a:avLst/>
            <a:gdLst/>
            <a:ahLst/>
            <a:cxnLst/>
            <a:rect l="l" t="t" r="r" b="b"/>
            <a:pathLst>
              <a:path w="8173006" h="5445265">
                <a:moveTo>
                  <a:pt x="0" y="0"/>
                </a:moveTo>
                <a:lnTo>
                  <a:pt x="8173007" y="0"/>
                </a:lnTo>
                <a:lnTo>
                  <a:pt x="8173007" y="5445266"/>
                </a:lnTo>
                <a:lnTo>
                  <a:pt x="0" y="5445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33804" y="1007797"/>
            <a:ext cx="11220392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QUE SE PASSE-T’IL QUAND SURVIENT UN CRASH DU NOYAU 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6445" y="167692"/>
            <a:ext cx="862755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2. TU DUMP OU TU CRASH 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70203" y="3449955"/>
            <a:ext cx="8302688" cy="544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75"/>
              </a:lnSpc>
            </a:pPr>
            <a:r>
              <a:rPr lang="en-US" sz="263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Dans le cas d’un crash dump :</a:t>
            </a:r>
          </a:p>
          <a:p>
            <a:pPr marL="569293" lvl="1" indent="-284647" algn="just">
              <a:lnSpc>
                <a:spcPts val="6275"/>
              </a:lnSpc>
              <a:buFont typeface="Arial"/>
              <a:buChar char="•"/>
            </a:pPr>
            <a:r>
              <a:rPr lang="en-US" sz="263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 noyau fige un instantané de la RAM</a:t>
            </a:r>
          </a:p>
          <a:p>
            <a:pPr marL="569293" lvl="1" indent="-284647" algn="just">
              <a:lnSpc>
                <a:spcPts val="6275"/>
              </a:lnSpc>
              <a:buFont typeface="Arial"/>
              <a:buChar char="•"/>
            </a:pPr>
            <a:r>
              <a:rPr lang="en-US" sz="263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capture inclut la mémoire kernel</a:t>
            </a:r>
          </a:p>
          <a:p>
            <a:pPr marL="569293" lvl="1" indent="-284647" algn="just">
              <a:lnSpc>
                <a:spcPts val="6275"/>
              </a:lnSpc>
              <a:buFont typeface="Arial"/>
              <a:buChar char="•"/>
            </a:pPr>
            <a:r>
              <a:rPr lang="en-US" sz="263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Les EPROCESS des processus actifs sont présents</a:t>
            </a:r>
          </a:p>
          <a:p>
            <a:pPr marL="569293" lvl="1" indent="-284647" algn="just">
              <a:lnSpc>
                <a:spcPts val="6275"/>
              </a:lnSpc>
              <a:buFont typeface="Arial"/>
              <a:buChar char="•"/>
            </a:pPr>
            <a:r>
              <a:rPr lang="en-US" sz="263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Des pages user‑mode peuvent être incluses si référencées par le noyau (ex : lsass.exe)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08081" y="3246172"/>
            <a:ext cx="12671837" cy="6765054"/>
          </a:xfrm>
          <a:custGeom>
            <a:avLst/>
            <a:gdLst/>
            <a:ahLst/>
            <a:cxnLst/>
            <a:rect l="l" t="t" r="r" b="b"/>
            <a:pathLst>
              <a:path w="12671837" h="6765054">
                <a:moveTo>
                  <a:pt x="0" y="0"/>
                </a:moveTo>
                <a:lnTo>
                  <a:pt x="12671838" y="0"/>
                </a:lnTo>
                <a:lnTo>
                  <a:pt x="12671838" y="6765054"/>
                </a:lnTo>
                <a:lnTo>
                  <a:pt x="0" y="67650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33" b="-756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33804" y="1007797"/>
            <a:ext cx="11220392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UNE SIMPLE CAPTURE MEMOIRE N’EST DONC PAS EXPLOITABLE PAR UN ATTAQUANT...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6445" y="167692"/>
            <a:ext cx="8627555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2. TU DUMP OU TU CRASH 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4737" y="2672459"/>
            <a:ext cx="7675989" cy="6865960"/>
          </a:xfrm>
          <a:custGeom>
            <a:avLst/>
            <a:gdLst/>
            <a:ahLst/>
            <a:cxnLst/>
            <a:rect l="l" t="t" r="r" b="b"/>
            <a:pathLst>
              <a:path w="7675989" h="6865960">
                <a:moveTo>
                  <a:pt x="0" y="0"/>
                </a:moveTo>
                <a:lnTo>
                  <a:pt x="7675989" y="0"/>
                </a:lnTo>
                <a:lnTo>
                  <a:pt x="7675989" y="6865960"/>
                </a:lnTo>
                <a:lnTo>
                  <a:pt x="0" y="68659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78227" y="8605866"/>
            <a:ext cx="4207536" cy="1304869"/>
          </a:xfrm>
          <a:custGeom>
            <a:avLst/>
            <a:gdLst/>
            <a:ahLst/>
            <a:cxnLst/>
            <a:rect l="l" t="t" r="r" b="b"/>
            <a:pathLst>
              <a:path w="4207536" h="1304869">
                <a:moveTo>
                  <a:pt x="0" y="0"/>
                </a:moveTo>
                <a:lnTo>
                  <a:pt x="4207536" y="0"/>
                </a:lnTo>
                <a:lnTo>
                  <a:pt x="4207536" y="1304868"/>
                </a:lnTo>
                <a:lnTo>
                  <a:pt x="0" y="1304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30166" y="1024634"/>
            <a:ext cx="15227669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... SAUF S’IL RECONSTRUIT TOUTES LES STRUCTURES.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6445" y="167692"/>
            <a:ext cx="9863520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3. EDR : CONTOURNEMENT VIA L'ANALYSE FORENSIQUE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04689" y="2435763"/>
            <a:ext cx="8554611" cy="573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5146" lvl="1" indent="-297573" algn="just">
              <a:lnSpc>
                <a:spcPts val="6560"/>
              </a:lnSpc>
              <a:buFont typeface="Arial"/>
              <a:buChar char="•"/>
            </a:pPr>
            <a:r>
              <a:rPr lang="en-US" sz="275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Reconstruit dynamiquement les structures Windows avec leur offset :</a:t>
            </a:r>
          </a:p>
          <a:p>
            <a:pPr marL="1190291" lvl="2" indent="-396764" algn="just">
              <a:lnSpc>
                <a:spcPts val="6560"/>
              </a:lnSpc>
              <a:buFont typeface="Arial"/>
              <a:buChar char="⚬"/>
            </a:pPr>
            <a:r>
              <a:rPr lang="en-US" sz="275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EPROCESS</a:t>
            </a:r>
          </a:p>
          <a:p>
            <a:pPr marL="1190291" lvl="2" indent="-396764" algn="just">
              <a:lnSpc>
                <a:spcPts val="6560"/>
              </a:lnSpc>
              <a:buFont typeface="Arial"/>
              <a:buChar char="⚬"/>
            </a:pPr>
            <a:r>
              <a:rPr lang="en-US" sz="275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CR3</a:t>
            </a:r>
          </a:p>
          <a:p>
            <a:pPr marL="1190291" lvl="2" indent="-396764" algn="just">
              <a:lnSpc>
                <a:spcPts val="6560"/>
              </a:lnSpc>
              <a:buFont typeface="Arial"/>
              <a:buChar char="⚬"/>
            </a:pPr>
            <a:r>
              <a:rPr lang="en-US" sz="275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MMU</a:t>
            </a:r>
          </a:p>
          <a:p>
            <a:pPr marL="595146" lvl="1" indent="-297573" algn="just">
              <a:lnSpc>
                <a:spcPts val="6560"/>
              </a:lnSpc>
              <a:buFont typeface="Arial"/>
              <a:buChar char="•"/>
            </a:pPr>
            <a:r>
              <a:rPr lang="en-US" sz="275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Basé sur des templates, les symboles officiels, de l’heuristique, du reverse kernel...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98121" y="3602284"/>
            <a:ext cx="6898964" cy="6898964"/>
          </a:xfrm>
          <a:custGeom>
            <a:avLst/>
            <a:gdLst/>
            <a:ahLst/>
            <a:cxnLst/>
            <a:rect l="l" t="t" r="r" b="b"/>
            <a:pathLst>
              <a:path w="6898964" h="6898964">
                <a:moveTo>
                  <a:pt x="0" y="0"/>
                </a:moveTo>
                <a:lnTo>
                  <a:pt x="6898964" y="0"/>
                </a:lnTo>
                <a:lnTo>
                  <a:pt x="6898964" y="6898964"/>
                </a:lnTo>
                <a:lnTo>
                  <a:pt x="0" y="6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71145" y="969768"/>
            <a:ext cx="10345709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“C’EST UN OUTIL DE FORENSIC, C’EST LÉGITIME.”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6445" y="167692"/>
            <a:ext cx="9863520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3. EDR : CONTOURNEMENT VIA L'ANALYSE FORENSIQUE</a:t>
            </a:r>
          </a:p>
        </p:txBody>
      </p:sp>
      <p:sp>
        <p:nvSpPr>
          <p:cNvPr id="6" name="TextBox 6"/>
          <p:cNvSpPr txBox="1"/>
          <p:nvPr/>
        </p:nvSpPr>
        <p:spPr>
          <a:xfrm rot="-412193">
            <a:off x="2407633" y="3209352"/>
            <a:ext cx="13454504" cy="124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5"/>
              </a:lnSpc>
            </a:pPr>
            <a:r>
              <a:rPr lang="en-US" sz="7167" dirty="0">
                <a:solidFill>
                  <a:srgbClr val="FF3131"/>
                </a:solidFill>
                <a:latin typeface="More Sugar"/>
                <a:ea typeface="More Sugar"/>
                <a:cs typeface="More Sugar"/>
                <a:sym typeface="More Sugar"/>
              </a:rPr>
              <a:t>What Could Possibly Go Wrong?</a:t>
            </a:r>
            <a:endParaRPr lang="en-US" sz="7167" dirty="0">
              <a:solidFill>
                <a:srgbClr val="FF3131"/>
              </a:solidFill>
              <a:latin typeface="More Sugar"/>
              <a:ea typeface="More Sugar"/>
              <a:cs typeface="More Sugar"/>
              <a:sym typeface="More Sugar"/>
              <a:hlinkClick r:id="rId4" tooltip="https://www.reddit.com/r/Whatcouldgowrong/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70949" y="2153908"/>
            <a:ext cx="14546102" cy="8000356"/>
          </a:xfrm>
          <a:custGeom>
            <a:avLst/>
            <a:gdLst/>
            <a:ahLst/>
            <a:cxnLst/>
            <a:rect l="l" t="t" r="r" b="b"/>
            <a:pathLst>
              <a:path w="14546102" h="8000356">
                <a:moveTo>
                  <a:pt x="0" y="0"/>
                </a:moveTo>
                <a:lnTo>
                  <a:pt x="14546102" y="0"/>
                </a:lnTo>
                <a:lnTo>
                  <a:pt x="14546102" y="8000356"/>
                </a:lnTo>
                <a:lnTo>
                  <a:pt x="0" y="8000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46" t="-4676" r="-979" b="-140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6445" y="167692"/>
            <a:ext cx="9863520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3. EDR : CONTOURNEMENT VIA L'ANALYSE FORENSIQUE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71145" y="693472"/>
            <a:ext cx="10345709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“C’EST UN OUTIL DE FORENSIC, C’EST LÉGITIME.”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666" b="-16666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632333" y="711375"/>
            <a:ext cx="17023334" cy="957562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6445" y="167692"/>
            <a:ext cx="9863520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3. EDR : CONTOURNEMENT VIA L'ANALYSE FORENSIQUE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16666" y="2401029"/>
            <a:ext cx="11254667" cy="606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Utiliser l’hyperviseur pour créer un niveau de sécurité plus fort que le kernel Windows lui‑même</a:t>
            </a:r>
          </a:p>
          <a:p>
            <a:pPr algn="ctr">
              <a:lnSpc>
                <a:spcPts val="8169"/>
              </a:lnSpc>
            </a:pPr>
            <a:endParaRPr lang="en-US" sz="3432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8169"/>
              </a:lnSpc>
            </a:pPr>
            <a:r>
              <a:rPr lang="en-US" sz="34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PRINCIPE :</a:t>
            </a:r>
          </a:p>
          <a:p>
            <a:pPr algn="ctr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Utilisation de Virtual Trust Levels (VTL)</a:t>
            </a:r>
          </a:p>
          <a:p>
            <a:pPr algn="ctr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Barrière kernel ↔ secrets</a:t>
            </a:r>
          </a:p>
        </p:txBody>
      </p:sp>
      <p:sp>
        <p:nvSpPr>
          <p:cNvPr id="4" name="Freeform 4"/>
          <p:cNvSpPr/>
          <p:nvPr/>
        </p:nvSpPr>
        <p:spPr>
          <a:xfrm>
            <a:off x="14052677" y="3930042"/>
            <a:ext cx="4235323" cy="6356958"/>
          </a:xfrm>
          <a:custGeom>
            <a:avLst/>
            <a:gdLst/>
            <a:ahLst/>
            <a:cxnLst/>
            <a:rect l="l" t="t" r="r" b="b"/>
            <a:pathLst>
              <a:path w="4235323" h="6356958">
                <a:moveTo>
                  <a:pt x="0" y="0"/>
                </a:moveTo>
                <a:lnTo>
                  <a:pt x="4235323" y="0"/>
                </a:lnTo>
                <a:lnTo>
                  <a:pt x="423532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6445" y="167692"/>
            <a:ext cx="9863520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4. CREDENTIAL GUARD : GAME OVER (POUR L'INSTANT)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69490" y="1036136"/>
            <a:ext cx="1454902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CONCEPT DE VIRTUALIZATION-BASED SECURITY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52570" y="3382024"/>
            <a:ext cx="10782861" cy="6631011"/>
          </a:xfrm>
          <a:custGeom>
            <a:avLst/>
            <a:gdLst/>
            <a:ahLst/>
            <a:cxnLst/>
            <a:rect l="l" t="t" r="r" b="b"/>
            <a:pathLst>
              <a:path w="10782861" h="6631011">
                <a:moveTo>
                  <a:pt x="0" y="0"/>
                </a:moveTo>
                <a:lnTo>
                  <a:pt x="10782860" y="0"/>
                </a:lnTo>
                <a:lnTo>
                  <a:pt x="10782860" y="6631012"/>
                </a:lnTo>
                <a:lnTo>
                  <a:pt x="0" y="6631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61" t="-2939" r="-4920" b="-1567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6445" y="167692"/>
            <a:ext cx="9863520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4. CREDENTIAL GUARD : GAME OVER (POUR L'INSTANT)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9490" y="1036136"/>
            <a:ext cx="1454902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CONCEPT DE VIRTUALIZATION-BASED SECURITY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30333" y="1892797"/>
            <a:ext cx="5627334" cy="92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Avant l’architecture VBS 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84447" y="1895390"/>
            <a:ext cx="7184706" cy="8181198"/>
          </a:xfrm>
          <a:custGeom>
            <a:avLst/>
            <a:gdLst/>
            <a:ahLst/>
            <a:cxnLst/>
            <a:rect l="l" t="t" r="r" b="b"/>
            <a:pathLst>
              <a:path w="7184706" h="8181198">
                <a:moveTo>
                  <a:pt x="0" y="0"/>
                </a:moveTo>
                <a:lnTo>
                  <a:pt x="7184707" y="0"/>
                </a:lnTo>
                <a:lnTo>
                  <a:pt x="7184707" y="8181198"/>
                </a:lnTo>
                <a:lnTo>
                  <a:pt x="0" y="8181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07" b="-2980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6445" y="167692"/>
            <a:ext cx="9863520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4. CREDENTIAL GUARD : GAME OVER (POUR L'INSTANT)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9490" y="1036136"/>
            <a:ext cx="1454902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CONCEPT DE VIRTUALIZATION-BASED SECURITY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2790" y="2423152"/>
            <a:ext cx="6144326" cy="923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Après l’architecture VBS 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37498" y="-560877"/>
            <a:ext cx="10753446" cy="10753446"/>
          </a:xfrm>
          <a:custGeom>
            <a:avLst/>
            <a:gdLst/>
            <a:ahLst/>
            <a:cxnLst/>
            <a:rect l="l" t="t" r="r" b="b"/>
            <a:pathLst>
              <a:path w="10753446" h="10753446">
                <a:moveTo>
                  <a:pt x="0" y="0"/>
                </a:moveTo>
                <a:lnTo>
                  <a:pt x="10753447" y="0"/>
                </a:lnTo>
                <a:lnTo>
                  <a:pt x="10753447" y="10753447"/>
                </a:lnTo>
                <a:lnTo>
                  <a:pt x="0" y="107534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78228" y="2224615"/>
            <a:ext cx="5244362" cy="6106971"/>
          </a:xfrm>
          <a:custGeom>
            <a:avLst/>
            <a:gdLst/>
            <a:ahLst/>
            <a:cxnLst/>
            <a:rect l="l" t="t" r="r" b="b"/>
            <a:pathLst>
              <a:path w="5244362" h="6106971">
                <a:moveTo>
                  <a:pt x="0" y="0"/>
                </a:moveTo>
                <a:lnTo>
                  <a:pt x="5244362" y="0"/>
                </a:lnTo>
                <a:lnTo>
                  <a:pt x="5244362" y="6106971"/>
                </a:lnTo>
                <a:lnTo>
                  <a:pt x="0" y="6106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37192" y="9178799"/>
            <a:ext cx="838172" cy="917707"/>
          </a:xfrm>
          <a:custGeom>
            <a:avLst/>
            <a:gdLst/>
            <a:ahLst/>
            <a:cxnLst/>
            <a:rect l="l" t="t" r="r" b="b"/>
            <a:pathLst>
              <a:path w="838172" h="917707">
                <a:moveTo>
                  <a:pt x="0" y="0"/>
                </a:moveTo>
                <a:lnTo>
                  <a:pt x="838172" y="0"/>
                </a:lnTo>
                <a:lnTo>
                  <a:pt x="838172" y="917707"/>
                </a:lnTo>
                <a:lnTo>
                  <a:pt x="0" y="9177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43202" y="9178799"/>
            <a:ext cx="2276483" cy="917707"/>
          </a:xfrm>
          <a:custGeom>
            <a:avLst/>
            <a:gdLst/>
            <a:ahLst/>
            <a:cxnLst/>
            <a:rect l="l" t="t" r="r" b="b"/>
            <a:pathLst>
              <a:path w="2276483" h="917707">
                <a:moveTo>
                  <a:pt x="0" y="0"/>
                </a:moveTo>
                <a:lnTo>
                  <a:pt x="2276483" y="0"/>
                </a:lnTo>
                <a:lnTo>
                  <a:pt x="2276483" y="917707"/>
                </a:lnTo>
                <a:lnTo>
                  <a:pt x="0" y="917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93071" y="9178799"/>
            <a:ext cx="917707" cy="917707"/>
          </a:xfrm>
          <a:custGeom>
            <a:avLst/>
            <a:gdLst/>
            <a:ahLst/>
            <a:cxnLst/>
            <a:rect l="l" t="t" r="r" b="b"/>
            <a:pathLst>
              <a:path w="917707" h="917707">
                <a:moveTo>
                  <a:pt x="0" y="0"/>
                </a:moveTo>
                <a:lnTo>
                  <a:pt x="917707" y="0"/>
                </a:lnTo>
                <a:lnTo>
                  <a:pt x="917707" y="917707"/>
                </a:lnTo>
                <a:lnTo>
                  <a:pt x="0" y="9177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67421" y="9178799"/>
            <a:ext cx="917707" cy="917707"/>
          </a:xfrm>
          <a:custGeom>
            <a:avLst/>
            <a:gdLst/>
            <a:ahLst/>
            <a:cxnLst/>
            <a:rect l="l" t="t" r="r" b="b"/>
            <a:pathLst>
              <a:path w="917707" h="917707">
                <a:moveTo>
                  <a:pt x="0" y="0"/>
                </a:moveTo>
                <a:lnTo>
                  <a:pt x="917707" y="0"/>
                </a:lnTo>
                <a:lnTo>
                  <a:pt x="917707" y="917707"/>
                </a:lnTo>
                <a:lnTo>
                  <a:pt x="0" y="9177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75364" y="9178799"/>
            <a:ext cx="917707" cy="917707"/>
          </a:xfrm>
          <a:custGeom>
            <a:avLst/>
            <a:gdLst/>
            <a:ahLst/>
            <a:cxnLst/>
            <a:rect l="l" t="t" r="r" b="b"/>
            <a:pathLst>
              <a:path w="917707" h="917707">
                <a:moveTo>
                  <a:pt x="0" y="0"/>
                </a:moveTo>
                <a:lnTo>
                  <a:pt x="917707" y="0"/>
                </a:lnTo>
                <a:lnTo>
                  <a:pt x="917707" y="917707"/>
                </a:lnTo>
                <a:lnTo>
                  <a:pt x="0" y="9177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4000" y="8331586"/>
            <a:ext cx="2531267" cy="1764920"/>
          </a:xfrm>
          <a:custGeom>
            <a:avLst/>
            <a:gdLst/>
            <a:ahLst/>
            <a:cxnLst/>
            <a:rect l="l" t="t" r="r" b="b"/>
            <a:pathLst>
              <a:path w="2531267" h="1764920">
                <a:moveTo>
                  <a:pt x="0" y="0"/>
                </a:moveTo>
                <a:lnTo>
                  <a:pt x="2531267" y="0"/>
                </a:lnTo>
                <a:lnTo>
                  <a:pt x="2531267" y="1764920"/>
                </a:lnTo>
                <a:lnTo>
                  <a:pt x="0" y="1764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077" t="-34323" r="-12711" b="-2945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25059" y="-240366"/>
            <a:ext cx="10437882" cy="228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52"/>
              </a:lnSpc>
              <a:spcBef>
                <a:spcPct val="0"/>
              </a:spcBef>
            </a:pPr>
            <a:r>
              <a:rPr lang="en-US" sz="13323">
                <a:solidFill>
                  <a:srgbClr val="FFFFFF"/>
                </a:solidFill>
                <a:latin typeface="RQND Pro"/>
                <a:ea typeface="RQND Pro"/>
                <a:cs typeface="RQND Pro"/>
                <a:sym typeface="RQND Pro"/>
              </a:rPr>
              <a:t>QUI SUIS-JE 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7590" y="3145670"/>
            <a:ext cx="10073274" cy="4467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Salut, moi c’est Proc !</a:t>
            </a:r>
          </a:p>
          <a:p>
            <a:pPr algn="ctr">
              <a:lnSpc>
                <a:spcPts val="4348"/>
              </a:lnSpc>
            </a:pPr>
            <a:endParaRPr lang="en-US" sz="4105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48"/>
              </a:lnSpc>
            </a:pPr>
            <a:r>
              <a:rPr lang="en-US" sz="310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Ingénieur Sécurité, formateur et vidéaste</a:t>
            </a:r>
          </a:p>
          <a:p>
            <a:pPr algn="ctr">
              <a:lnSpc>
                <a:spcPts val="4348"/>
              </a:lnSpc>
            </a:pPr>
            <a:endParaRPr lang="en-US" sz="3105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348"/>
              </a:lnSpc>
            </a:pPr>
            <a:r>
              <a:rPr lang="en-US" sz="310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Sans prétention, j'aime partager mes connaissances et apprendre des autres</a:t>
            </a:r>
          </a:p>
          <a:p>
            <a:pPr algn="ctr">
              <a:lnSpc>
                <a:spcPts val="4348"/>
              </a:lnSpc>
            </a:pPr>
            <a:endParaRPr lang="en-US" sz="3105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648"/>
              </a:lnSpc>
              <a:spcBef>
                <a:spcPct val="0"/>
              </a:spcBef>
            </a:pPr>
            <a:r>
              <a:rPr lang="en-US" sz="260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“Sharing is caring”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97472" y="8668188"/>
            <a:ext cx="6322213" cy="36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  <a:spcBef>
                <a:spcPct val="0"/>
              </a:spcBef>
            </a:pPr>
            <a:r>
              <a:rPr lang="en-US" sz="205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(Oui, j’ai vraiment passé la CEH 😅)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4962" y="2134532"/>
            <a:ext cx="16918076" cy="776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Application concrète : </a:t>
            </a:r>
          </a:p>
          <a:p>
            <a:pPr algn="ctr">
              <a:lnSpc>
                <a:spcPts val="13405"/>
              </a:lnSpc>
            </a:pPr>
            <a:r>
              <a:rPr lang="en-US" sz="5632">
                <a:solidFill>
                  <a:srgbClr val="FF313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CREDENTIAL GUARD</a:t>
            </a:r>
          </a:p>
          <a:p>
            <a:pPr algn="ctr">
              <a:lnSpc>
                <a:spcPts val="8169"/>
              </a:lnSpc>
            </a:pPr>
            <a:endParaRPr lang="en-US" sz="5632">
              <a:solidFill>
                <a:srgbClr val="FF313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algn="ctr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Plus aucun secret ne sera conservé dans VTL0 (Kernel)</a:t>
            </a:r>
          </a:p>
          <a:p>
            <a:pPr algn="ctr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Communications entre VTL0 et VTL1 via des HYPERCALL (Ring ‑1)</a:t>
            </a:r>
          </a:p>
          <a:p>
            <a:pPr algn="ctr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Même si le kernel est compromis → Plus d’accès aux identifiants</a:t>
            </a:r>
          </a:p>
          <a:p>
            <a:pPr algn="ctr">
              <a:lnSpc>
                <a:spcPts val="8169"/>
              </a:lnSpc>
            </a:pPr>
            <a:endParaRPr lang="en-US" sz="3432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Freeform 4"/>
          <p:cNvSpPr/>
          <p:nvPr/>
        </p:nvSpPr>
        <p:spPr>
          <a:xfrm rot="-2530672">
            <a:off x="14479452" y="718275"/>
            <a:ext cx="6247172" cy="9376618"/>
          </a:xfrm>
          <a:custGeom>
            <a:avLst/>
            <a:gdLst/>
            <a:ahLst/>
            <a:cxnLst/>
            <a:rect l="l" t="t" r="r" b="b"/>
            <a:pathLst>
              <a:path w="6247172" h="9376618">
                <a:moveTo>
                  <a:pt x="0" y="0"/>
                </a:moveTo>
                <a:lnTo>
                  <a:pt x="6247172" y="0"/>
                </a:lnTo>
                <a:lnTo>
                  <a:pt x="6247172" y="9376619"/>
                </a:lnTo>
                <a:lnTo>
                  <a:pt x="0" y="9376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6445" y="167692"/>
            <a:ext cx="9863520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4. CREDENTIAL GUARD : GAME OVER (POUR L'INSTANT)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69490" y="1036136"/>
            <a:ext cx="1454902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CONCEPT DE VIRTUALIZATION-BASED SECURITY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4962" y="2134532"/>
            <a:ext cx="16918076" cy="7479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Credential Guard existe depuis </a:t>
            </a:r>
            <a:r>
              <a:rPr lang="en-US" sz="34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Windows 10</a:t>
            </a:r>
          </a:p>
          <a:p>
            <a:pPr algn="ctr">
              <a:lnSpc>
                <a:spcPts val="8169"/>
              </a:lnSpc>
            </a:pPr>
            <a:r>
              <a:rPr lang="en-US" sz="34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Mais il est activé par défaut depuis </a:t>
            </a:r>
            <a:r>
              <a:rPr lang="en-US" sz="34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Windows 11</a:t>
            </a:r>
          </a:p>
          <a:p>
            <a:pPr algn="ctr">
              <a:lnSpc>
                <a:spcPts val="8169"/>
              </a:lnSpc>
            </a:pPr>
            <a:endParaRPr lang="en-US" sz="3432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8169"/>
              </a:lnSpc>
            </a:pPr>
            <a:r>
              <a:rPr lang="en-US" sz="34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CONCLUSION :</a:t>
            </a:r>
          </a:p>
          <a:p>
            <a:pPr algn="ctr">
              <a:lnSpc>
                <a:spcPts val="4599"/>
              </a:lnSpc>
            </a:pPr>
            <a:endParaRPr lang="en-US" sz="3432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11263"/>
              </a:lnSpc>
            </a:pPr>
            <a:r>
              <a:rPr lang="en-US" sz="4732" b="1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METTEZ A JOUR VOS SYSTEMES !</a:t>
            </a:r>
          </a:p>
          <a:p>
            <a:pPr algn="ctr">
              <a:lnSpc>
                <a:spcPts val="4837"/>
              </a:lnSpc>
            </a:pPr>
            <a:endParaRPr lang="en-US" sz="4732" b="1">
              <a:solidFill>
                <a:srgbClr val="FF3131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6265"/>
              </a:lnSpc>
            </a:pPr>
            <a:r>
              <a:rPr lang="en-US" sz="26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Même si c’est plus lent, c’est pour votre sécurité :)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6445" y="167692"/>
            <a:ext cx="9863520" cy="316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4. CREDENTIAL GUARD : GAME OVER (POUR L'INSTANT)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9490" y="1036136"/>
            <a:ext cx="14549021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CONCEPT DE VIRTUALIZATION-BASED SECURITY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47686" y="-352343"/>
            <a:ext cx="10991686" cy="10991686"/>
          </a:xfrm>
          <a:custGeom>
            <a:avLst/>
            <a:gdLst/>
            <a:ahLst/>
            <a:cxnLst/>
            <a:rect l="l" t="t" r="r" b="b"/>
            <a:pathLst>
              <a:path w="10991686" h="10991686">
                <a:moveTo>
                  <a:pt x="0" y="0"/>
                </a:moveTo>
                <a:lnTo>
                  <a:pt x="10991686" y="0"/>
                </a:lnTo>
                <a:lnTo>
                  <a:pt x="10991686" y="10991686"/>
                </a:lnTo>
                <a:lnTo>
                  <a:pt x="0" y="1099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525722" y="8500523"/>
            <a:ext cx="11236556" cy="1150279"/>
            <a:chOff x="0" y="0"/>
            <a:chExt cx="2959422" cy="3029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59422" cy="302954"/>
            </a:xfrm>
            <a:custGeom>
              <a:avLst/>
              <a:gdLst/>
              <a:ahLst/>
              <a:cxnLst/>
              <a:rect l="l" t="t" r="r" b="b"/>
              <a:pathLst>
                <a:path w="2959422" h="302954">
                  <a:moveTo>
                    <a:pt x="0" y="0"/>
                  </a:moveTo>
                  <a:lnTo>
                    <a:pt x="2959422" y="0"/>
                  </a:lnTo>
                  <a:lnTo>
                    <a:pt x="2959422" y="302954"/>
                  </a:lnTo>
                  <a:lnTo>
                    <a:pt x="0" y="302954"/>
                  </a:lnTo>
                  <a:close/>
                </a:path>
              </a:pathLst>
            </a:custGeom>
            <a:solidFill>
              <a:srgbClr val="240960">
                <a:alpha val="28627"/>
              </a:srgbClr>
            </a:solidFill>
            <a:ln w="38100" cap="sq">
              <a:solidFill>
                <a:srgbClr val="FFFFFF">
                  <a:alpha val="28627"/>
                </a:srgbClr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59422" cy="34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013989" y="8826251"/>
            <a:ext cx="485736" cy="485736"/>
          </a:xfrm>
          <a:custGeom>
            <a:avLst/>
            <a:gdLst/>
            <a:ahLst/>
            <a:cxnLst/>
            <a:rect l="l" t="t" r="r" b="b"/>
            <a:pathLst>
              <a:path w="485736" h="485736">
                <a:moveTo>
                  <a:pt x="0" y="0"/>
                </a:moveTo>
                <a:lnTo>
                  <a:pt x="485736" y="0"/>
                </a:lnTo>
                <a:lnTo>
                  <a:pt x="485736" y="485736"/>
                </a:lnTo>
                <a:lnTo>
                  <a:pt x="0" y="485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20259" y="8826251"/>
            <a:ext cx="498822" cy="498822"/>
          </a:xfrm>
          <a:custGeom>
            <a:avLst/>
            <a:gdLst/>
            <a:ahLst/>
            <a:cxnLst/>
            <a:rect l="l" t="t" r="r" b="b"/>
            <a:pathLst>
              <a:path w="498822" h="498822">
                <a:moveTo>
                  <a:pt x="0" y="0"/>
                </a:moveTo>
                <a:lnTo>
                  <a:pt x="498822" y="0"/>
                </a:lnTo>
                <a:lnTo>
                  <a:pt x="498822" y="498823"/>
                </a:lnTo>
                <a:lnTo>
                  <a:pt x="0" y="4988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9517" y="2511371"/>
            <a:ext cx="9890153" cy="5649750"/>
          </a:xfrm>
          <a:custGeom>
            <a:avLst/>
            <a:gdLst/>
            <a:ahLst/>
            <a:cxnLst/>
            <a:rect l="l" t="t" r="r" b="b"/>
            <a:pathLst>
              <a:path w="9890153" h="5649750">
                <a:moveTo>
                  <a:pt x="0" y="0"/>
                </a:moveTo>
                <a:lnTo>
                  <a:pt x="9890153" y="0"/>
                </a:lnTo>
                <a:lnTo>
                  <a:pt x="9890153" y="5649750"/>
                </a:lnTo>
                <a:lnTo>
                  <a:pt x="0" y="56497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82253" y="3096193"/>
            <a:ext cx="9998044" cy="4849051"/>
          </a:xfrm>
          <a:custGeom>
            <a:avLst/>
            <a:gdLst/>
            <a:ahLst/>
            <a:cxnLst/>
            <a:rect l="l" t="t" r="r" b="b"/>
            <a:pathLst>
              <a:path w="9998044" h="4849051">
                <a:moveTo>
                  <a:pt x="0" y="0"/>
                </a:moveTo>
                <a:lnTo>
                  <a:pt x="9998044" y="0"/>
                </a:lnTo>
                <a:lnTo>
                  <a:pt x="9998044" y="4849052"/>
                </a:lnTo>
                <a:lnTo>
                  <a:pt x="0" y="48490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25059" y="759692"/>
            <a:ext cx="10437882" cy="1412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2"/>
              </a:lnSpc>
            </a:pPr>
            <a:r>
              <a:rPr lang="en-US" sz="13323">
                <a:solidFill>
                  <a:srgbClr val="FFFFFF"/>
                </a:solidFill>
                <a:latin typeface="RQND Pro"/>
                <a:ea typeface="RQND Pro"/>
                <a:cs typeface="RQND Pro"/>
                <a:sym typeface="RQND Pro"/>
              </a:rPr>
              <a:t>MES RÉSEAUX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23881" y="8871028"/>
            <a:ext cx="2550979" cy="40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8"/>
              </a:lnSpc>
            </a:pPr>
            <a:r>
              <a:rPr lang="en-US" sz="270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processus.site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04525" y="8871028"/>
            <a:ext cx="4355456" cy="40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8"/>
              </a:lnSpc>
            </a:pPr>
            <a:r>
              <a:rPr lang="en-US" sz="270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processus@thiefin.fr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CA0811-BE21-E1AD-9FD7-3F0159CED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45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34548" y="1028700"/>
            <a:ext cx="11345988" cy="8519806"/>
          </a:xfrm>
          <a:custGeom>
            <a:avLst/>
            <a:gdLst/>
            <a:ahLst/>
            <a:cxnLst/>
            <a:rect l="l" t="t" r="r" b="b"/>
            <a:pathLst>
              <a:path w="11345988" h="8519806">
                <a:moveTo>
                  <a:pt x="0" y="0"/>
                </a:moveTo>
                <a:lnTo>
                  <a:pt x="11345989" y="0"/>
                </a:lnTo>
                <a:lnTo>
                  <a:pt x="11345989" y="8519806"/>
                </a:lnTo>
                <a:lnTo>
                  <a:pt x="0" y="8519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41566" y="4524165"/>
            <a:ext cx="10395240" cy="6925829"/>
          </a:xfrm>
          <a:custGeom>
            <a:avLst/>
            <a:gdLst/>
            <a:ahLst/>
            <a:cxnLst/>
            <a:rect l="l" t="t" r="r" b="b"/>
            <a:pathLst>
              <a:path w="10395240" h="6925829">
                <a:moveTo>
                  <a:pt x="0" y="0"/>
                </a:moveTo>
                <a:lnTo>
                  <a:pt x="10395240" y="0"/>
                </a:lnTo>
                <a:lnTo>
                  <a:pt x="10395240" y="6925828"/>
                </a:lnTo>
                <a:lnTo>
                  <a:pt x="0" y="6925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284062" y="1676400"/>
            <a:ext cx="8935562" cy="108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3"/>
              </a:lnSpc>
            </a:pPr>
            <a:r>
              <a:rPr lang="en-US" sz="11405">
                <a:solidFill>
                  <a:srgbClr val="FFFFFF"/>
                </a:solidFill>
                <a:latin typeface="RQND Pro"/>
                <a:ea typeface="RQND Pro"/>
                <a:cs typeface="RQND Pro"/>
                <a:sym typeface="RQND Pro"/>
              </a:rPr>
              <a:t>sommaire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84902" y="3576943"/>
            <a:ext cx="9824165" cy="387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11"/>
              </a:lnSpc>
            </a:pPr>
            <a:r>
              <a:rPr lang="en-US" sz="315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1. LSASS et le stockage des secrets</a:t>
            </a:r>
          </a:p>
          <a:p>
            <a:pPr algn="just">
              <a:lnSpc>
                <a:spcPts val="4411"/>
              </a:lnSpc>
            </a:pPr>
            <a:endParaRPr lang="en-US" sz="3151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4411"/>
              </a:lnSpc>
            </a:pPr>
            <a:r>
              <a:rPr lang="en-US" sz="315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2. Tu dump ou tu crash ?</a:t>
            </a:r>
          </a:p>
          <a:p>
            <a:pPr algn="just">
              <a:lnSpc>
                <a:spcPts val="4411"/>
              </a:lnSpc>
            </a:pPr>
            <a:endParaRPr lang="en-US" sz="3151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4411"/>
              </a:lnSpc>
            </a:pPr>
            <a:r>
              <a:rPr lang="en-US" sz="315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3. EDR : contournement via  forensique</a:t>
            </a:r>
          </a:p>
          <a:p>
            <a:pPr algn="just">
              <a:lnSpc>
                <a:spcPts val="4411"/>
              </a:lnSpc>
            </a:pPr>
            <a:endParaRPr lang="en-US" sz="3151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4411"/>
              </a:lnSpc>
              <a:spcBef>
                <a:spcPct val="0"/>
              </a:spcBef>
            </a:pPr>
            <a:r>
              <a:rPr lang="en-US" sz="315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4. Credential Guard : Game over (pour l'instant)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1121" y="2624582"/>
            <a:ext cx="9741624" cy="766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5"/>
              </a:lnSpc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LSASS </a:t>
            </a: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(Local Security Authority Subsystem Service)</a:t>
            </a:r>
          </a:p>
          <a:p>
            <a:pPr algn="l">
              <a:lnSpc>
                <a:spcPts val="4675"/>
              </a:lnSpc>
            </a:pPr>
            <a:endParaRPr lang="en-US" sz="27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675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Responsable de l’</a:t>
            </a: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authentification des utilisateurs</a:t>
            </a: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et de la </a:t>
            </a: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gestion des secrets</a:t>
            </a:r>
          </a:p>
          <a:p>
            <a:pPr algn="l">
              <a:lnSpc>
                <a:spcPts val="4675"/>
              </a:lnSpc>
            </a:pPr>
            <a:endParaRPr lang="en-US" sz="2799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675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Exécuté en mode utilisateur (</a:t>
            </a: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Userland</a:t>
            </a: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algn="l">
              <a:lnSpc>
                <a:spcPts val="4675"/>
              </a:lnSpc>
            </a:pPr>
            <a:endParaRPr lang="en-US" sz="27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675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LSASS agit comme un chef d’orchestre, il charge et gère les </a:t>
            </a: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fournisseurs de support de sécurité </a:t>
            </a: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(SSP) :</a:t>
            </a:r>
          </a:p>
          <a:p>
            <a:pPr marL="604519" lvl="1" indent="-302260" algn="l">
              <a:lnSpc>
                <a:spcPts val="4675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Kerberos (jetons)</a:t>
            </a:r>
          </a:p>
          <a:p>
            <a:pPr marL="604519" lvl="1" indent="-302260" algn="l">
              <a:lnSpc>
                <a:spcPts val="4675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MSV1_0 (hashs NT)</a:t>
            </a:r>
          </a:p>
          <a:p>
            <a:pPr marL="604519" lvl="1" indent="-302260" algn="l">
              <a:lnSpc>
                <a:spcPts val="4675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Wdigest (mots de passe en clair)</a:t>
            </a:r>
          </a:p>
          <a:p>
            <a:pPr algn="l">
              <a:lnSpc>
                <a:spcPts val="4675"/>
              </a:lnSpc>
            </a:pPr>
            <a:endParaRPr lang="en-US" sz="27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769733" y="2590235"/>
            <a:ext cx="5121248" cy="7476147"/>
          </a:xfrm>
          <a:custGeom>
            <a:avLst/>
            <a:gdLst/>
            <a:ahLst/>
            <a:cxnLst/>
            <a:rect l="l" t="t" r="r" b="b"/>
            <a:pathLst>
              <a:path w="5121248" h="7476147">
                <a:moveTo>
                  <a:pt x="0" y="0"/>
                </a:moveTo>
                <a:lnTo>
                  <a:pt x="5121249" y="0"/>
                </a:lnTo>
                <a:lnTo>
                  <a:pt x="5121249" y="7476147"/>
                </a:lnTo>
                <a:lnTo>
                  <a:pt x="0" y="7476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82" t="-8140" r="-10879" b="-1653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84565" y="875061"/>
            <a:ext cx="12718869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LE RÔLE DE LSASS DANS L'AUTHENTIFICATION WINDOWS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6445" y="167692"/>
            <a:ext cx="8627555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1. LSASS ET LE STOCKAGE DES SECRETS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 spc="653">
              <a:solidFill>
                <a:srgbClr val="FFFFFF"/>
              </a:solidFill>
              <a:latin typeface="RQND Pro Medium"/>
              <a:ea typeface="RQND Pro Medium"/>
              <a:cs typeface="RQND Pro Medium"/>
              <a:sym typeface="RQND Pro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16375" y="2834044"/>
            <a:ext cx="6455249" cy="6001840"/>
          </a:xfrm>
          <a:custGeom>
            <a:avLst/>
            <a:gdLst/>
            <a:ahLst/>
            <a:cxnLst/>
            <a:rect l="l" t="t" r="r" b="b"/>
            <a:pathLst>
              <a:path w="6455249" h="6001840">
                <a:moveTo>
                  <a:pt x="0" y="0"/>
                </a:moveTo>
                <a:lnTo>
                  <a:pt x="6455250" y="0"/>
                </a:lnTo>
                <a:lnTo>
                  <a:pt x="6455250" y="6001840"/>
                </a:lnTo>
                <a:lnTo>
                  <a:pt x="0" y="6001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615" b="-348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55900" y="4687500"/>
            <a:ext cx="4279486" cy="6423243"/>
          </a:xfrm>
          <a:custGeom>
            <a:avLst/>
            <a:gdLst/>
            <a:ahLst/>
            <a:cxnLst/>
            <a:rect l="l" t="t" r="r" b="b"/>
            <a:pathLst>
              <a:path w="4279486" h="6423243">
                <a:moveTo>
                  <a:pt x="0" y="0"/>
                </a:moveTo>
                <a:lnTo>
                  <a:pt x="4279486" y="0"/>
                </a:lnTo>
                <a:lnTo>
                  <a:pt x="4279486" y="6423243"/>
                </a:lnTo>
                <a:lnTo>
                  <a:pt x="0" y="6423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81767" y="3503773"/>
            <a:ext cx="3923356" cy="189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✅ Bien rangées</a:t>
            </a:r>
          </a:p>
          <a:p>
            <a:pPr algn="l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✅ Documentées</a:t>
            </a:r>
          </a:p>
          <a:p>
            <a:pPr algn="l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✅ Compréhensibles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3436" y="1007797"/>
            <a:ext cx="10241128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STRUCTURES LOGIQUES ET RÉALITÉ MÉMOIRE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6445" y="167692"/>
            <a:ext cx="8627555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1. LSASS ET LE STOCKAGE DES SECRETS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 spc="653">
              <a:solidFill>
                <a:srgbClr val="FFFFFF"/>
              </a:solidFill>
              <a:latin typeface="RQND Pro Medium"/>
              <a:ea typeface="RQND Pro Medium"/>
              <a:cs typeface="RQND Pro Medium"/>
              <a:sym typeface="RQND Pro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371625" y="3503773"/>
            <a:ext cx="5263761" cy="252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Allocations dynamiques 🔥</a:t>
            </a:r>
          </a:p>
          <a:p>
            <a:pPr algn="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Structures imbriquées 🔥</a:t>
            </a:r>
          </a:p>
          <a:p>
            <a:pPr algn="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Buffers temporaires 🔥</a:t>
            </a:r>
          </a:p>
          <a:p>
            <a:pPr algn="r">
              <a:lnSpc>
                <a:spcPts val="5039"/>
              </a:lnSpc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Pointeurs &amp; références 🔥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6445" y="3294934"/>
            <a:ext cx="7515345" cy="5702268"/>
          </a:xfrm>
          <a:custGeom>
            <a:avLst/>
            <a:gdLst/>
            <a:ahLst/>
            <a:cxnLst/>
            <a:rect l="l" t="t" r="r" b="b"/>
            <a:pathLst>
              <a:path w="7515345" h="5702268">
                <a:moveTo>
                  <a:pt x="0" y="0"/>
                </a:moveTo>
                <a:lnTo>
                  <a:pt x="7515345" y="0"/>
                </a:lnTo>
                <a:lnTo>
                  <a:pt x="7515345" y="5702268"/>
                </a:lnTo>
                <a:lnTo>
                  <a:pt x="0" y="5702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33132">
            <a:off x="1489553" y="4094532"/>
            <a:ext cx="3011565" cy="3965934"/>
          </a:xfrm>
          <a:custGeom>
            <a:avLst/>
            <a:gdLst/>
            <a:ahLst/>
            <a:cxnLst/>
            <a:rect l="l" t="t" r="r" b="b"/>
            <a:pathLst>
              <a:path w="3011565" h="3965934">
                <a:moveTo>
                  <a:pt x="0" y="0"/>
                </a:moveTo>
                <a:lnTo>
                  <a:pt x="3011565" y="0"/>
                </a:lnTo>
                <a:lnTo>
                  <a:pt x="3011565" y="3965934"/>
                </a:lnTo>
                <a:lnTo>
                  <a:pt x="0" y="3965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929" t="-8833" r="-120118" b="-9576"/>
            </a:stretch>
          </a:blipFill>
        </p:spPr>
      </p:sp>
      <p:sp>
        <p:nvSpPr>
          <p:cNvPr id="5" name="Freeform 5"/>
          <p:cNvSpPr/>
          <p:nvPr/>
        </p:nvSpPr>
        <p:spPr>
          <a:xfrm rot="165077">
            <a:off x="4368327" y="4568876"/>
            <a:ext cx="3008481" cy="3997571"/>
          </a:xfrm>
          <a:custGeom>
            <a:avLst/>
            <a:gdLst/>
            <a:ahLst/>
            <a:cxnLst/>
            <a:rect l="l" t="t" r="r" b="b"/>
            <a:pathLst>
              <a:path w="3008481" h="3997571">
                <a:moveTo>
                  <a:pt x="0" y="0"/>
                </a:moveTo>
                <a:lnTo>
                  <a:pt x="3008481" y="0"/>
                </a:lnTo>
                <a:lnTo>
                  <a:pt x="3008481" y="3997571"/>
                </a:lnTo>
                <a:lnTo>
                  <a:pt x="0" y="399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7657" t="-6452" r="-9977" b="-768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23436" y="1007797"/>
            <a:ext cx="10241128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STRUCTURES LOGIQUES ET RÉALITÉ MÉMOIRE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6445" y="167692"/>
            <a:ext cx="8627555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1. LSASS ET LE STOCKAGE DES SECRETS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 spc="653">
              <a:solidFill>
                <a:srgbClr val="FFFFFF"/>
              </a:solidFill>
              <a:latin typeface="RQND Pro Medium"/>
              <a:ea typeface="RQND Pro Medium"/>
              <a:cs typeface="RQND Pro Medium"/>
              <a:sym typeface="RQND Pro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21210" y="3950382"/>
            <a:ext cx="8438090" cy="418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37"/>
              </a:lnSpc>
            </a:pPr>
            <a:r>
              <a:rPr lang="en-US" sz="30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Chaque processus dispose de son propre espace d’adressage</a:t>
            </a:r>
          </a:p>
          <a:p>
            <a:pPr algn="just">
              <a:lnSpc>
                <a:spcPts val="5537"/>
              </a:lnSpc>
            </a:pPr>
            <a:endParaRPr lang="en-US" sz="3076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5537"/>
              </a:lnSpc>
            </a:pPr>
            <a:r>
              <a:rPr lang="en-US" sz="30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Deux processus peuvent donc utiliser la même </a:t>
            </a:r>
            <a:r>
              <a:rPr lang="en-US" sz="30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adresse virtuelle</a:t>
            </a:r>
            <a:r>
              <a:rPr lang="en-US" sz="30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, mais pointant vers des </a:t>
            </a:r>
            <a:r>
              <a:rPr lang="en-US" sz="30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pages physiques différentes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6554" y="3997518"/>
            <a:ext cx="3881795" cy="6080790"/>
          </a:xfrm>
          <a:custGeom>
            <a:avLst/>
            <a:gdLst/>
            <a:ahLst/>
            <a:cxnLst/>
            <a:rect l="l" t="t" r="r" b="b"/>
            <a:pathLst>
              <a:path w="3881795" h="6080790">
                <a:moveTo>
                  <a:pt x="0" y="0"/>
                </a:moveTo>
                <a:lnTo>
                  <a:pt x="3881795" y="0"/>
                </a:lnTo>
                <a:lnTo>
                  <a:pt x="3881795" y="6080790"/>
                </a:lnTo>
                <a:lnTo>
                  <a:pt x="0" y="6080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27" t="-4905" r="-17724" b="-2556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88699" y="5508963"/>
            <a:ext cx="5206578" cy="5206578"/>
          </a:xfrm>
          <a:custGeom>
            <a:avLst/>
            <a:gdLst/>
            <a:ahLst/>
            <a:cxnLst/>
            <a:rect l="l" t="t" r="r" b="b"/>
            <a:pathLst>
              <a:path w="5206578" h="5206578">
                <a:moveTo>
                  <a:pt x="0" y="0"/>
                </a:moveTo>
                <a:lnTo>
                  <a:pt x="5206578" y="0"/>
                </a:lnTo>
                <a:lnTo>
                  <a:pt x="5206578" y="5206578"/>
                </a:lnTo>
                <a:lnTo>
                  <a:pt x="0" y="52065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23436" y="1007797"/>
            <a:ext cx="10241128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STRUCTURES LOGIQUES ET RÉALITÉ MÉMOIRE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6445" y="167692"/>
            <a:ext cx="8627555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1. LSASS ET LE STOCKAGE DES SECRETS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 spc="653">
              <a:solidFill>
                <a:srgbClr val="FFFFFF"/>
              </a:solidFill>
              <a:latin typeface="RQND Pro Medium"/>
              <a:ea typeface="RQND Pro Medium"/>
              <a:cs typeface="RQND Pro Medium"/>
              <a:sym typeface="RQND Pro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45927" y="4547303"/>
            <a:ext cx="6489397" cy="2490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7"/>
              </a:lnSpc>
            </a:pPr>
            <a:r>
              <a:rPr lang="en-US" sz="285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structure EPROCESS est la carte d’identité complète d’un processus dans le noyau Windows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554" y="2729338"/>
            <a:ext cx="15574892" cy="75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5"/>
              </a:lnSpc>
            </a:pPr>
            <a:r>
              <a:rPr lang="en-US" sz="2783" spc="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→ Comment retrouver l’emplacement d’une donnée dans la mémoire physique 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5307" y="5143500"/>
            <a:ext cx="8109830" cy="2928286"/>
          </a:xfrm>
          <a:custGeom>
            <a:avLst/>
            <a:gdLst/>
            <a:ahLst/>
            <a:cxnLst/>
            <a:rect l="l" t="t" r="r" b="b"/>
            <a:pathLst>
              <a:path w="8109830" h="2928286">
                <a:moveTo>
                  <a:pt x="0" y="0"/>
                </a:moveTo>
                <a:lnTo>
                  <a:pt x="8109830" y="0"/>
                </a:lnTo>
                <a:lnTo>
                  <a:pt x="8109830" y="2928286"/>
                </a:lnTo>
                <a:lnTo>
                  <a:pt x="0" y="2928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97" t="-42000" r="-2616" b="-569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23436" y="1007797"/>
            <a:ext cx="10241128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STRUCTURES LOGIQUES ET RÉALITÉ MÉMOIRE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6445" y="167692"/>
            <a:ext cx="8627555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1. LSASS ET LE STOCKAGE DES SECRETS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 spc="653">
              <a:solidFill>
                <a:srgbClr val="FFFFFF"/>
              </a:solidFill>
              <a:latin typeface="RQND Pro Medium"/>
              <a:ea typeface="RQND Pro Medium"/>
              <a:cs typeface="RQND Pro Medium"/>
              <a:sym typeface="RQND Pro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926503" y="4587255"/>
            <a:ext cx="7487655" cy="387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9"/>
              </a:lnSpc>
            </a:pPr>
            <a:r>
              <a:rPr lang="en-US" sz="249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Control Register 3 (CR3)</a:t>
            </a:r>
          </a:p>
          <a:p>
            <a:pPr algn="just">
              <a:lnSpc>
                <a:spcPts val="4489"/>
              </a:lnSpc>
            </a:pPr>
            <a:endParaRPr lang="en-US" sz="2493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4489"/>
              </a:lnSpc>
            </a:pPr>
            <a:r>
              <a:rPr lang="en-US" sz="24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C’est le registre du CPU qui dit où commence la mémoire d’un processus</a:t>
            </a:r>
          </a:p>
          <a:p>
            <a:pPr algn="just">
              <a:lnSpc>
                <a:spcPts val="4489"/>
              </a:lnSpc>
            </a:pPr>
            <a:r>
              <a:rPr lang="en-US" sz="24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Contient l’adresse physique de la table de pages racine</a:t>
            </a:r>
          </a:p>
          <a:p>
            <a:pPr algn="just">
              <a:lnSpc>
                <a:spcPts val="4489"/>
              </a:lnSpc>
            </a:pPr>
            <a:r>
              <a:rPr lang="en-US" sz="24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Change à chaque changement de processus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6554" y="2729338"/>
            <a:ext cx="15574892" cy="75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5"/>
              </a:lnSpc>
            </a:pPr>
            <a:r>
              <a:rPr lang="en-US" sz="2783" spc="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→ Comment retrouver l’emplacement d’une donnée dans la mémoire physique 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48372" y="6286245"/>
            <a:ext cx="10201463" cy="2719122"/>
          </a:xfrm>
          <a:custGeom>
            <a:avLst/>
            <a:gdLst/>
            <a:ahLst/>
            <a:cxnLst/>
            <a:rect l="l" t="t" r="r" b="b"/>
            <a:pathLst>
              <a:path w="10201463" h="2719122">
                <a:moveTo>
                  <a:pt x="0" y="0"/>
                </a:moveTo>
                <a:lnTo>
                  <a:pt x="10201462" y="0"/>
                </a:lnTo>
                <a:lnTo>
                  <a:pt x="10201462" y="2719122"/>
                </a:lnTo>
                <a:lnTo>
                  <a:pt x="0" y="2719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55" t="-66803" r="-808" b="-802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23436" y="1007797"/>
            <a:ext cx="10241128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6000">
                <a:solidFill>
                  <a:srgbClr val="9FCDFF"/>
                </a:solidFill>
                <a:latin typeface="RQND Pro"/>
                <a:ea typeface="RQND Pro"/>
                <a:cs typeface="RQND Pro"/>
                <a:sym typeface="RQND Pro"/>
              </a:rPr>
              <a:t>STRUCTURES LOGIQUES ET RÉALITÉ MÉMOIRE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6445" y="167692"/>
            <a:ext cx="8627555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spc="653">
                <a:solidFill>
                  <a:srgbClr val="FFFFFF"/>
                </a:solidFill>
                <a:latin typeface="RQND Pro Medium"/>
                <a:ea typeface="RQND Pro Medium"/>
                <a:cs typeface="RQND Pro Medium"/>
                <a:sym typeface="RQND Pro Medium"/>
              </a:rPr>
              <a:t>1. LSASS ET LE STOCKAGE DES SECRETS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 spc="653">
              <a:solidFill>
                <a:srgbClr val="FFFFFF"/>
              </a:solidFill>
              <a:latin typeface="RQND Pro Medium"/>
              <a:ea typeface="RQND Pro Medium"/>
              <a:cs typeface="RQND Pro Medium"/>
              <a:sym typeface="RQND Pro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8813" y="4239779"/>
            <a:ext cx="11507530" cy="476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6471" lvl="1" indent="-278236" algn="just">
              <a:lnSpc>
                <a:spcPts val="6443"/>
              </a:lnSpc>
              <a:buFont typeface="Arial"/>
              <a:buChar char="•"/>
            </a:pPr>
            <a:r>
              <a:rPr lang="en-US" sz="25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Une adresse virtuelle appartient à un processus</a:t>
            </a:r>
          </a:p>
          <a:p>
            <a:pPr marL="556471" lvl="1" indent="-278236" algn="just">
              <a:lnSpc>
                <a:spcPts val="6443"/>
              </a:lnSpc>
              <a:buFont typeface="Arial"/>
              <a:buChar char="•"/>
            </a:pPr>
            <a:r>
              <a:rPr lang="en-US" sz="25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 noyau utilise la structure EPROCESS pour identifier ce processus</a:t>
            </a:r>
          </a:p>
          <a:p>
            <a:pPr marL="556471" lvl="1" indent="-278236" algn="just">
              <a:lnSpc>
                <a:spcPts val="6443"/>
              </a:lnSpc>
              <a:buFont typeface="Arial"/>
              <a:buChar char="•"/>
            </a:pPr>
            <a:r>
              <a:rPr lang="en-US" sz="25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EPROCESS fournit le CR3</a:t>
            </a:r>
          </a:p>
          <a:p>
            <a:pPr marL="556471" lvl="1" indent="-278236" algn="just">
              <a:lnSpc>
                <a:spcPts val="6443"/>
              </a:lnSpc>
              <a:buFont typeface="Arial"/>
              <a:buChar char="•"/>
            </a:pPr>
            <a:r>
              <a:rPr lang="en-US" sz="25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CR3 définit l’espace mémoire actif</a:t>
            </a:r>
          </a:p>
          <a:p>
            <a:pPr marL="556471" lvl="1" indent="-278236" algn="just">
              <a:lnSpc>
                <a:spcPts val="6443"/>
              </a:lnSpc>
              <a:buFont typeface="Arial"/>
              <a:buChar char="•"/>
            </a:pPr>
            <a:r>
              <a:rPr lang="en-US" sz="25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La MMU traduit l’adresse virtuelle</a:t>
            </a:r>
          </a:p>
          <a:p>
            <a:pPr marL="556471" lvl="1" indent="-278236" algn="just">
              <a:lnSpc>
                <a:spcPts val="6443"/>
              </a:lnSpc>
              <a:buFont typeface="Arial"/>
              <a:buChar char="•"/>
            </a:pPr>
            <a:r>
              <a:rPr lang="en-US" sz="25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Une page mémoire physique est résolue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6554" y="2729338"/>
            <a:ext cx="15574892" cy="75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5"/>
              </a:lnSpc>
            </a:pPr>
            <a:r>
              <a:rPr lang="en-US" sz="2783" spc="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→ Comment retrouver l’emplacement d’une donnée dans la mémoire physique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835</Words>
  <Application>Microsoft Office PowerPoint</Application>
  <PresentationFormat>Personnalisé</PresentationFormat>
  <Paragraphs>131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More Sugar</vt:lpstr>
      <vt:lpstr>Arial</vt:lpstr>
      <vt:lpstr>JetBrains Mono</vt:lpstr>
      <vt:lpstr>RQND Pro</vt:lpstr>
      <vt:lpstr>Poppins</vt:lpstr>
      <vt:lpstr>Poppins Bold</vt:lpstr>
      <vt:lpstr>RQND Pro Medium</vt:lpstr>
      <vt:lpstr>Space Mono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QUAND LA REPONSE A INCIDENT CONTOURNE L'EDR</dc:title>
  <cp:lastModifiedBy>Christopher THIEFIN</cp:lastModifiedBy>
  <cp:revision>4</cp:revision>
  <dcterms:created xsi:type="dcterms:W3CDTF">2006-08-16T00:00:00Z</dcterms:created>
  <dcterms:modified xsi:type="dcterms:W3CDTF">2026-03-27T09:51:58Z</dcterms:modified>
  <dc:identifier>DAG_pOCUpUQ</dc:identifier>
</cp:coreProperties>
</file>